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713" r:id="rId4"/>
    <p:sldMasterId id="2147483718" r:id="rId5"/>
    <p:sldMasterId id="2147483720" r:id="rId6"/>
  </p:sldMasterIdLst>
  <p:notesMasterIdLst>
    <p:notesMasterId r:id="rId32"/>
  </p:notesMasterIdLst>
  <p:sldIdLst>
    <p:sldId id="1830" r:id="rId7"/>
    <p:sldId id="3256" r:id="rId8"/>
    <p:sldId id="2489" r:id="rId9"/>
    <p:sldId id="2480" r:id="rId10"/>
    <p:sldId id="2727" r:id="rId11"/>
    <p:sldId id="3454" r:id="rId12"/>
    <p:sldId id="3471" r:id="rId13"/>
    <p:sldId id="3461" r:id="rId14"/>
    <p:sldId id="2481" r:id="rId15"/>
    <p:sldId id="3464" r:id="rId16"/>
    <p:sldId id="3462" r:id="rId17"/>
    <p:sldId id="3470" r:id="rId18"/>
    <p:sldId id="2482" r:id="rId19"/>
    <p:sldId id="3455" r:id="rId20"/>
    <p:sldId id="3467" r:id="rId21"/>
    <p:sldId id="3465" r:id="rId22"/>
    <p:sldId id="3466" r:id="rId23"/>
    <p:sldId id="3460" r:id="rId24"/>
    <p:sldId id="2483" r:id="rId25"/>
    <p:sldId id="3459" r:id="rId26"/>
    <p:sldId id="3456" r:id="rId27"/>
    <p:sldId id="3457" r:id="rId28"/>
    <p:sldId id="2484" r:id="rId29"/>
    <p:sldId id="3458" r:id="rId30"/>
    <p:sldId id="183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AD23-80F9-4A1D-825A-AC1AECA1F6E6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1B6C-B5BA-44C5-A132-D06E6F8A6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01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8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81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3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42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36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97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1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08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7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8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9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ADC3-5A2C-A522-B89D-BD208228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56C48-2343-1DA2-6E24-5D7F16B6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12320-3462-3DA3-F120-159D265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7F7B0-D859-A4F3-0106-917E638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FE104-C08D-6B14-411C-F8F4C90C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627FB-472B-D76D-49FC-A3495E81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3B375-20C0-9BE5-9A24-A3BA64A8C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76AAC-50E4-010B-8B8F-43C6A5E3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D074C-EFA8-72C2-5ED6-084DB22D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8BD8F-D297-5C32-87EE-F0B32DC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4DDA4-0C8F-27F4-645D-3E0A4CDF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225A-6CB5-2DAB-DE4B-1A83A80B8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51881-F655-5F88-1C9A-D2D68CAF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3A36-99EA-824A-2851-007D71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9CB62-87B7-A3D5-D766-9B19432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792367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09842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89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732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6653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787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50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308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B5AE-F11E-4347-61E5-23F8BCE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E4830-FCC7-5788-DD7C-B65130C7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EF41-51D0-1DFD-783E-74C3F6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7A31-269C-9337-F5F9-55B9179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21E0-5C02-FAC6-9CFE-A19CF8D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6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66840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414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78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786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62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397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096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61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63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C81B-0BEA-A552-8E7C-6BCB54D2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B70B1-C387-4A6C-12A8-3670FACD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394A3-2F35-ACCC-5FE6-3F34995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CF7D2-440C-F5C3-8388-C6E22977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078B-7561-84BD-40A9-14C4C33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24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476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8995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482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83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6856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601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88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105039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28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38D5-0A9D-A072-88BB-21D0F46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A7E81-2D68-625A-34C6-538F333C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FDA96-7539-E86A-5F4F-BDFD28EB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6E8D6-9ED4-FAA6-1D74-73283892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AC34A-BD81-69E6-8922-DECBBE51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4A27C-FC9D-8976-AB4F-BC9F985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9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976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68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005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214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54034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136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83696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553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380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9C68-54E2-D678-00D3-82776A23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3E8D-8F51-7177-CC9F-44C1E40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1A625-90EA-2FD7-EE3F-544889DC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6B016-E077-C6F0-5E29-098A0BB6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7DFD8-862F-BE3D-7431-E7DF872F0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63EF12-81D7-99A8-AA32-28321E5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5F70B-7C58-D4CE-0A23-AEB2D2DE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D52F46-22A3-607B-30D3-4EAE8DB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6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5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36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10409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4153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018070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477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0232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340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9830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99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A8C44-BFC4-E5E0-60E4-4DCA548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5B979-762F-5FAD-20BB-7E8DB259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BB283-89E9-5C11-38A2-5D27A04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D148DA-070F-B093-9776-C42D3C7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47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275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0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9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85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023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9150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149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777638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5463912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57147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1C6387-D6F3-8899-14F5-2DE5A2D0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248814-DD5D-1A40-A60B-A4E5FD4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F2423-281D-1354-15FA-8106E23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24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89047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64792540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1800453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05736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62147194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9010985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928218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4338341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569579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25774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3195-99C1-F392-8E90-03317B4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4893-4894-5646-8170-EC1E924A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790AD-8FAA-582B-5867-21F944CB8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DD43-DA36-7ACF-5B13-C7E52F1F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0F00D-FC76-006E-A439-3647F111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52C17-14AB-4F74-C808-B345D0A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559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6560874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2927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56261573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8685108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1061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9915679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80374612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0751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781558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0004069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A32A-6DD4-967B-83FD-386A5815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15C06E-0D6D-DBE8-A57D-E85949A13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3D1B4-058A-E559-28A8-9A6CA2E4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745DC-A4FD-D96F-7069-E051D10A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AF7A8-FE98-D423-2B37-5771C7ED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30800-59D9-DC7A-AF72-32126A6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250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5533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712C3-AB43-B538-A453-6663FAD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B311B-F55A-302E-0AAC-1BC5127D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A4B63-F5DC-09A1-E8A8-47D3C2AB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DE84-0F3E-B5C3-CA07-FBBDF9F71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EBBFD-F79C-0C27-3F1F-881D4699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142237"/>
            <a:ext cx="11388165" cy="15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ReL4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操作系统中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基于用户态中断的异步系统调用设计</a:t>
            </a:r>
          </a:p>
        </p:txBody>
      </p:sp>
      <p:sp>
        <p:nvSpPr>
          <p:cNvPr id="2" name="文本框 75">
            <a:extLst>
              <a:ext uri="{FF2B5EF4-FFF2-40B4-BE49-F238E27FC236}">
                <a16:creationId xmlns:a16="http://schemas.microsoft.com/office/drawing/2014/main" id="{7804674C-57B7-1034-6BC6-2B12F6CD9BF8}"/>
              </a:ext>
            </a:extLst>
          </p:cNvPr>
          <p:cNvSpPr txBox="1"/>
          <p:nvPr/>
        </p:nvSpPr>
        <p:spPr>
          <a:xfrm>
            <a:off x="0" y="5635697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fld id="{2F5614F4-CA07-4450-AD4F-84AA8A8D6B40}" type="datetime2">
              <a:rPr lang="zh-CN" altLang="en-US" spc="300" smtClean="0">
                <a:solidFill>
                  <a:schemeClr val="bg1"/>
                </a:solidFill>
                <a:latin typeface="+mn-ea"/>
              </a:rPr>
              <a:pPr algn="ctr">
                <a:lnSpc>
                  <a:spcPct val="120000"/>
                </a:lnSpc>
              </a:pPr>
              <a:t>2024年5月26日</a:t>
            </a:fld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530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内存分配在用户态进行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：资源控制访问机制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VSpace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：虚存管理系统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：实现了异步系统调用的相关方法，是本设计工作的重点。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Async Runtime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以基于用户态中断（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机制为基础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577E1-3702-3929-EF0C-0A64402C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" y="1409927"/>
            <a:ext cx="7361874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2567"/>
      </p:ext>
    </p:extLst>
  </p:cSld>
  <p:clrMapOvr>
    <a:masterClrMapping/>
  </p:clrMapOvr>
  <p:transition spd="med" advTm="2934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4404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态根任务实现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，注册发起异步系统调用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：编译后暴露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</a:t>
            </a:r>
            <a:r>
              <a:rPr lang="en-US" altLang="zh-CN" sz="2400" dirty="0"/>
              <a:t> – </a:t>
            </a:r>
            <a:r>
              <a:rPr lang="zh-CN" altLang="en-US" sz="2400" dirty="0"/>
              <a:t>项目组成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B486AF-9ABF-AAA3-D856-13F9C326A8EF}"/>
              </a:ext>
            </a:extLst>
          </p:cNvPr>
          <p:cNvCxnSpPr>
            <a:cxnSpLocks/>
          </p:cNvCxnSpPr>
          <p:nvPr/>
        </p:nvCxnSpPr>
        <p:spPr>
          <a:xfrm>
            <a:off x="609600" y="4858140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6BE7611-B592-C7C7-8076-603C001F6210}"/>
              </a:ext>
            </a:extLst>
          </p:cNvPr>
          <p:cNvSpPr txBox="1"/>
          <p:nvPr/>
        </p:nvSpPr>
        <p:spPr>
          <a:xfrm>
            <a:off x="609600" y="4889243"/>
            <a:ext cx="10364608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https://github.com/rel4team/rust-root-task-demo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https://github.com/rel4team/rel4_kernel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https://github.com/rel4team/rust-sel4</a:t>
            </a:r>
          </a:p>
        </p:txBody>
      </p:sp>
    </p:spTree>
    <p:extLst>
      <p:ext uri="{BB962C8B-B14F-4D97-AF65-F5344CB8AC3E}">
        <p14:creationId xmlns:p14="http://schemas.microsoft.com/office/powerpoint/2010/main" val="4079573485"/>
      </p:ext>
    </p:extLst>
  </p:cSld>
  <p:clrMapOvr>
    <a:masterClrMapping/>
  </p:clrMapOvr>
  <p:transition spd="med" advTm="2934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基于用户态中断的</a:t>
            </a:r>
            <a:r>
              <a:rPr lang="en-US" altLang="zh-CN" sz="2400" dirty="0"/>
              <a:t>Notification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2693434"/>
            <a:ext cx="4121645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发送者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Capability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发送信号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底层基于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UINT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（清华大学实现）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内核对象一对一对应一个接收端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C652CF-6371-D187-18F6-9FD28D04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3" y="1891789"/>
            <a:ext cx="6400001" cy="35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9729"/>
      </p:ext>
    </p:extLst>
  </p:cSld>
  <p:clrMapOvr>
    <a:masterClrMapping/>
  </p:clrMapOvr>
  <p:transition spd="med" advTm="2934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设计与实现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84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异步系统调用框架设计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319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用户态、内核态都配备异步运行时模块控制交互参数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交互内容写入共享内存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请求发送与处理采用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用户态唤醒内核协程：系统调用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内核态唤醒用户协程：基于用户态中断的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198BE-A272-4F9C-3DB0-A2402E5C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8" y="1272071"/>
            <a:ext cx="7236871" cy="43138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311D4A-3A5A-137B-143F-15C5BF89C325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38783"/>
      </p:ext>
    </p:extLst>
  </p:cSld>
  <p:clrMapOvr>
    <a:masterClrMapping/>
  </p:clrMapOvr>
  <p:transition spd="med" advTm="2934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异步系统调用工作流程图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A170A-E9CE-B346-B68A-50207B4F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47" y="939280"/>
            <a:ext cx="2579950" cy="4979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528F5F-52D7-FD21-9DEA-133CA3EA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D34080-5E8E-A4AA-4C7E-7C72B4FD0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654888-4E8C-EE29-C2CE-4D9F1114CBE0}"/>
              </a:ext>
            </a:extLst>
          </p:cNvPr>
          <p:cNvSpPr txBox="1"/>
          <p:nvPr/>
        </p:nvSpPr>
        <p:spPr>
          <a:xfrm>
            <a:off x="887354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0A36E-0381-B896-CD36-AFD447FA100E}"/>
              </a:ext>
            </a:extLst>
          </p:cNvPr>
          <p:cNvSpPr txBox="1"/>
          <p:nvPr/>
        </p:nvSpPr>
        <p:spPr>
          <a:xfrm>
            <a:off x="4850008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111C8-26B2-DFE5-D7D5-8DB4985AD84F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5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820296"/>
      </p:ext>
    </p:extLst>
  </p:cSld>
  <p:clrMapOvr>
    <a:masterClrMapping/>
  </p:clrMapOvr>
  <p:transition spd="med" advTm="2934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共享内存实现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2525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Atomic Bool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类实现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，修改操作原子化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分别用于储存请求和响应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通过互斥锁实现用户态与内核态的访问控制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7B42F-3178-00B9-4309-AD7DC2B38F6A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3CB09-6A73-5440-1579-1E388B2E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228"/>
      </p:ext>
    </p:extLst>
  </p:cSld>
  <p:clrMapOvr>
    <a:masterClrMapping/>
  </p:clrMapOvr>
  <p:transition spd="med" advTm="2934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参数传递与协程运用实现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8C2D2-B435-A346-B984-00AD03B4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449F71-491B-958A-4E5C-CC6C0B7A0D64}"/>
              </a:ext>
            </a:extLst>
          </p:cNvPr>
          <p:cNvSpPr txBox="1"/>
          <p:nvPr/>
        </p:nvSpPr>
        <p:spPr>
          <a:xfrm>
            <a:off x="1922988" y="4971251"/>
            <a:ext cx="18312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EAEC-419C-0F08-6A0B-8A428280A6EC}"/>
              </a:ext>
            </a:extLst>
          </p:cNvPr>
          <p:cNvSpPr txBox="1"/>
          <p:nvPr/>
        </p:nvSpPr>
        <p:spPr>
          <a:xfrm>
            <a:off x="8549426" y="5960706"/>
            <a:ext cx="143762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28CC5-7E56-6BA9-C33F-BC6B416B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6893"/>
      </p:ext>
    </p:extLst>
  </p:cSld>
  <p:clrMapOvr>
    <a:masterClrMapping/>
  </p:clrMapOvr>
  <p:transition spd="med" advTm="2934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719571" cy="473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通用类系统调用：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UntypedRetype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机制类系统调用：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TCBBindNotification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TCBUnbindNotification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– </a:t>
            </a:r>
            <a:r>
              <a:rPr lang="zh-CN" altLang="en-US" sz="2400" dirty="0"/>
              <a:t>异步化改造的系统调用</a:t>
            </a:r>
          </a:p>
        </p:txBody>
      </p:sp>
    </p:spTree>
    <p:extLst>
      <p:ext uri="{BB962C8B-B14F-4D97-AF65-F5344CB8AC3E}">
        <p14:creationId xmlns:p14="http://schemas.microsoft.com/office/powerpoint/2010/main" val="1894680876"/>
      </p:ext>
    </p:extLst>
  </p:cSld>
  <p:clrMapOvr>
    <a:masterClrMapping/>
  </p:clrMapOvr>
  <p:transition spd="med" advTm="2934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782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论文检测结果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论文终稿查重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提交至校内查重平台进行查重，结果为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1.0%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3597727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第一位专家评分：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分）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第二位专家评分：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kumimoji="0" lang="zh-CN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0399" y="279794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盲审结果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60527" y="5318577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通过形式审查，不申请评选优秀论文。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0399" y="457848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论文评优</a:t>
            </a:r>
          </a:p>
        </p:txBody>
      </p:sp>
    </p:spTree>
  </p:cSld>
  <p:clrMapOvr>
    <a:masterClrMapping/>
  </p:clrMapOvr>
  <p:transition spd="med" advTm="823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15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输出类系统调用可以如预期输出内容。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机制类系统调用可以实现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内核对象的绑定与解绑，在绑定与解绑操作前后的对象的物理地址变化符合预期。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内存映射类系统调用可以实现虚拟地址到物理地址的映射，映射后可以通过虚拟地址访问内存，解除映射后再访问内存会出现段错误。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通用类系统调用在上述测试中能够正确配合使用，符合预期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功能测试</a:t>
            </a:r>
          </a:p>
        </p:txBody>
      </p:sp>
    </p:spTree>
    <p:extLst>
      <p:ext uri="{BB962C8B-B14F-4D97-AF65-F5344CB8AC3E}">
        <p14:creationId xmlns:p14="http://schemas.microsoft.com/office/powerpoint/2010/main" val="164789308"/>
      </p:ext>
    </p:extLst>
  </p:cSld>
  <p:clrMapOvr>
    <a:masterClrMapping/>
  </p:clrMapOvr>
  <p:transition spd="med" advTm="29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02E334-77BC-6703-47A7-AD2A2516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9" y="992108"/>
            <a:ext cx="7972547" cy="48737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8310465" y="1369044"/>
            <a:ext cx="3489649" cy="411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低并发环境下异步实现性能低于原有的同步实现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当页框数（并发度）大于等于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时，异步实现的性能高于同步实现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在高并发环境下异步实现性能可以达到同步实现的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233.35%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，具有很高的性能优势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多核环境下性能提升不明显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699021"/>
      </p:ext>
    </p:extLst>
  </p:cSld>
  <p:clrMapOvr>
    <a:masterClrMapping/>
  </p:clrMapOvr>
  <p:transition spd="med" advTm="2934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F64AA-0983-11E1-A081-E1EE3605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8" y="1489884"/>
            <a:ext cx="7914044" cy="3878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56F417-C39A-F847-5155-09727435E0A0}"/>
              </a:ext>
            </a:extLst>
          </p:cNvPr>
          <p:cNvSpPr txBox="1"/>
          <p:nvPr/>
        </p:nvSpPr>
        <p:spPr>
          <a:xfrm>
            <a:off x="8305623" y="2603229"/>
            <a:ext cx="3489649" cy="165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同步实现的陷入频率为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异步实现的陷入频率在任何测试环境都低于同步实现，达到了减少陷入频率的目的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578130"/>
      </p:ext>
    </p:extLst>
  </p:cSld>
  <p:clrMapOvr>
    <a:masterClrMapping/>
  </p:clrMapOvr>
  <p:transition spd="med" advTm="2934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3" y="687917"/>
            <a:ext cx="3299885" cy="5425016"/>
            <a:chOff x="-5" y="0"/>
            <a:chExt cx="2476158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3267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434349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-5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434349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4"/>
            <p:cNvSpPr>
              <a:spLocks noChangeArrowheads="1"/>
            </p:cNvSpPr>
            <p:nvPr/>
          </p:nvSpPr>
          <p:spPr bwMode="auto">
            <a:xfrm>
              <a:off x="174847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5"/>
            <p:cNvSpPr>
              <a:spLocks noChangeArrowheads="1"/>
            </p:cNvSpPr>
            <p:nvPr/>
          </p:nvSpPr>
          <p:spPr bwMode="auto">
            <a:xfrm>
              <a:off x="218608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1"/>
            <p:cNvSpPr>
              <a:spLocks noChangeArrowheads="1"/>
            </p:cNvSpPr>
            <p:nvPr/>
          </p:nvSpPr>
          <p:spPr bwMode="auto">
            <a:xfrm>
              <a:off x="174847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2"/>
            <p:cNvSpPr>
              <a:spLocks noChangeArrowheads="1"/>
            </p:cNvSpPr>
            <p:nvPr/>
          </p:nvSpPr>
          <p:spPr bwMode="auto">
            <a:xfrm>
              <a:off x="218608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830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405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分析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同步系统调用实现方式与瓶颈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设计实现基于用户态中断的异步系统调用框架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通过时钟占比分析方法优化异步系统调用框架性能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通过增加内核协程数量进一步提升并发度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微内核实现调度器根据需求动态选择同步与异步系统调用接口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219041827"/>
      </p:ext>
    </p:extLst>
  </p:cSld>
  <p:clrMapOvr>
    <a:masterClrMapping/>
  </p:clrMapOvr>
  <p:transition spd="med" advTm="2934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感谢各位专家老师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88374472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 userDrawn="1"/>
        </p:nvSpPr>
        <p:spPr>
          <a:xfrm>
            <a:off x="2300879" y="2838946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5A2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 userDrawn="1"/>
        </p:nvSpPr>
        <p:spPr>
          <a:xfrm>
            <a:off x="3217941" y="2811444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/ CONTENTS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973" y="3549494"/>
            <a:ext cx="7443631" cy="2195311"/>
            <a:chOff x="2317973" y="3549494"/>
            <a:chExt cx="7443631" cy="219531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CCD7122-2FFB-4C78-9E2B-37B12689F1CA}"/>
                </a:ext>
              </a:extLst>
            </p:cNvPr>
            <p:cNvGrpSpPr/>
            <p:nvPr userDrawn="1"/>
          </p:nvGrpSpPr>
          <p:grpSpPr>
            <a:xfrm>
              <a:off x="5152803" y="4725042"/>
              <a:ext cx="1774674" cy="1019763"/>
              <a:chOff x="575742" y="3530381"/>
              <a:chExt cx="1774674" cy="101976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9AF8825-05F8-49D7-BC2A-BD82510C1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1" y="4062223"/>
                <a:ext cx="16859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7EB10D9-BD40-4034-9517-E0A48E365A6C}"/>
                  </a:ext>
                </a:extLst>
              </p:cNvPr>
              <p:cNvSpPr txBox="1"/>
              <p:nvPr/>
            </p:nvSpPr>
            <p:spPr>
              <a:xfrm>
                <a:off x="816238" y="4070846"/>
                <a:ext cx="1402948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总结与展望</a:t>
                </a:r>
                <a:endPara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29C80EB-11D6-49C8-9C49-6942B159458C}"/>
                  </a:ext>
                </a:extLst>
              </p:cNvPr>
              <p:cNvSpPr txBox="1"/>
              <p:nvPr/>
            </p:nvSpPr>
            <p:spPr>
              <a:xfrm>
                <a:off x="575742" y="3530381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B5A2A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2317973" y="3549494"/>
              <a:ext cx="7443631" cy="2190504"/>
              <a:chOff x="2050535" y="3549494"/>
              <a:chExt cx="7443631" cy="219050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3696" y="3549494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938065" y="4070846"/>
                  <a:ext cx="1159292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研究背景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6808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4833071" y="3549494"/>
                <a:ext cx="1990994" cy="1019763"/>
                <a:chOff x="522219" y="3530381"/>
                <a:chExt cx="1990994" cy="1019763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22219" y="4070846"/>
                  <a:ext cx="1990994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ReL4</a:t>
                  </a:r>
                  <a:r>
                    <a:rPr lang="zh-CN" altLang="en-US" sz="19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微内核</a:t>
                  </a: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介绍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7719492" y="3554668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816238" y="4070846"/>
                  <a:ext cx="1402948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设计与实现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0535" y="4720235"/>
                <a:ext cx="1890261" cy="1019763"/>
                <a:chOff x="572581" y="3530381"/>
                <a:chExt cx="1890261" cy="1019763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72581" y="4070846"/>
                  <a:ext cx="1890261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实验与结果分析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7067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72195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75892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 </a:t>
            </a:r>
            <a:r>
              <a:rPr lang="en-US" altLang="zh-CN" dirty="0"/>
              <a:t>- </a:t>
            </a:r>
            <a:r>
              <a:rPr lang="zh-CN" altLang="en-US" sz="2800" dirty="0"/>
              <a:t>微内核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2381001"/>
            <a:ext cx="9067800" cy="2360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微内核是操作系统内核实现形式之一，它最小化了内核提供的功能：内核负责提供一组通用机制，如进程调度、内存管理等，而运行在用户态的服务器则实现了实际的操作系统服务。应用程序通过进程间通信（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Inter-Process Communication, 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）机制与相关服务器通信来获取系统服务。因此，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处于任何服务调用的关键路径上，低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成本至关重要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3935576" y="1473489"/>
            <a:ext cx="4320847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微内核与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提升多核利用率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采用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机制增强同步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减少内核路径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虚拟消息寄存器、快速路径（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Fast Path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减少特权级切换开销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组合系统调用、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ASID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机制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相关工作</a:t>
            </a:r>
          </a:p>
        </p:txBody>
      </p:sp>
    </p:spTree>
  </p:cSld>
  <p:clrMapOvr>
    <a:masterClrMapping/>
  </p:clrMapOvr>
  <p:transition spd="med" advTm="2934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5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减少特权级开销已成为优化主要方向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对于频繁调用的场景，用户态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内核态的上下文切换已经成为限制系统性能的最大瓶颈。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改进方案提出</a:t>
            </a:r>
          </a:p>
        </p:txBody>
      </p:sp>
      <p:sp>
        <p:nvSpPr>
          <p:cNvPr id="2" name="right-arrow_339913">
            <a:extLst>
              <a:ext uri="{FF2B5EF4-FFF2-40B4-BE49-F238E27FC236}">
                <a16:creationId xmlns:a16="http://schemas.microsoft.com/office/drawing/2014/main" id="{19AF3482-0F7E-FA91-F34D-2321C9B9908C}"/>
              </a:ext>
            </a:extLst>
          </p:cNvPr>
          <p:cNvSpPr>
            <a:spLocks noChangeAspect="1"/>
          </p:cNvSpPr>
          <p:nvPr/>
        </p:nvSpPr>
        <p:spPr bwMode="auto">
          <a:xfrm>
            <a:off x="868651" y="3124743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ADFF-A1A3-27D1-4101-A8B66B7A3E9B}"/>
              </a:ext>
            </a:extLst>
          </p:cNvPr>
          <p:cNvSpPr txBox="1"/>
          <p:nvPr/>
        </p:nvSpPr>
        <p:spPr>
          <a:xfrm>
            <a:off x="1173493" y="3124743"/>
            <a:ext cx="10498347" cy="271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基于用户态中断的改进方案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用户态中断通过硬件的方式，在无需陷入内核的情况下，将信号发送给其他用户态程序。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仅需在通信注册过程中陷入内核，以分配用于通信的相关硬件资源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很好地避免了用户态和内核态的上下文切换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817741"/>
      </p:ext>
    </p:extLst>
  </p:cSld>
  <p:clrMapOvr>
    <a:masterClrMapping/>
  </p:clrMapOvr>
  <p:transition spd="med" advTm="2934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平台的用户态中断机制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利用改进后的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机制以及共享内存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同步系统调用的异步化改造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减少内核陷入和上下文切换次数，从而降低系统调用开销，提升系统性能。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963778408"/>
      </p:ext>
    </p:extLst>
  </p:cSld>
  <p:clrMapOvr>
    <a:masterClrMapping/>
  </p:clrMapOvr>
  <p:transition spd="med" advTm="2934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微内核介绍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5225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1138</Words>
  <Application>Microsoft Office PowerPoint</Application>
  <PresentationFormat>宽屏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等线</vt:lpstr>
      <vt:lpstr>等线 Light</vt:lpstr>
      <vt:lpstr>黑体</vt:lpstr>
      <vt:lpstr>微软雅黑</vt:lpstr>
      <vt:lpstr>微软雅黑 Light</vt:lpstr>
      <vt:lpstr>Arial</vt:lpstr>
      <vt:lpstr>Century Gothic</vt:lpstr>
      <vt:lpstr>Wingdings</vt:lpstr>
      <vt:lpstr>Office 主题​​</vt:lpstr>
      <vt:lpstr>封4​​</vt:lpstr>
      <vt:lpstr>1_Office 主题​​</vt:lpstr>
      <vt:lpstr>目7​​</vt:lpstr>
      <vt:lpstr>目8​​</vt:lpstr>
      <vt:lpstr>内页​​</vt:lpstr>
      <vt:lpstr>PowerPoint 演示文稿</vt:lpstr>
      <vt:lpstr>论文检测结果</vt:lpstr>
      <vt:lpstr>PowerPoint 演示文稿</vt:lpstr>
      <vt:lpstr>PowerPoint 演示文稿</vt:lpstr>
      <vt:lpstr>研究背景 - 微内核</vt:lpstr>
      <vt:lpstr>研究背景 – 相关工作</vt:lpstr>
      <vt:lpstr>研究背景 – 改进方案提出</vt:lpstr>
      <vt:lpstr>研究背景 – 研究目的</vt:lpstr>
      <vt:lpstr>PowerPoint 演示文稿</vt:lpstr>
      <vt:lpstr>ReL4微内核介绍 – 微内核结构</vt:lpstr>
      <vt:lpstr>ReL4微内核介绍 – 项目组成</vt:lpstr>
      <vt:lpstr>ReL4微内核介绍 – 基于用户态中断的Notification</vt:lpstr>
      <vt:lpstr>PowerPoint 演示文稿</vt:lpstr>
      <vt:lpstr>设计与实现 – 异步系统调用框架设计</vt:lpstr>
      <vt:lpstr>设计与实现 – 异步系统调用工作流程图</vt:lpstr>
      <vt:lpstr>设计与实现 – 共享内存实现</vt:lpstr>
      <vt:lpstr>设计与实现 – 参数传递与协程运用实现</vt:lpstr>
      <vt:lpstr>设计与实现– 异步化改造的系统调用</vt:lpstr>
      <vt:lpstr>PowerPoint 演示文稿</vt:lpstr>
      <vt:lpstr>实验与结果分析 – 功能测试</vt:lpstr>
      <vt:lpstr>实验与结果分析 – 性能测试</vt:lpstr>
      <vt:lpstr>实验与结果分析 – 性能测试</vt:lpstr>
      <vt:lpstr>PowerPoint 演示文稿</vt:lpstr>
      <vt:lpstr>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伟豪 陈</dc:creator>
  <cp:lastModifiedBy>伟豪 陈</cp:lastModifiedBy>
  <cp:revision>226</cp:revision>
  <dcterms:created xsi:type="dcterms:W3CDTF">2024-05-23T08:31:43Z</dcterms:created>
  <dcterms:modified xsi:type="dcterms:W3CDTF">2024-05-26T05:13:36Z</dcterms:modified>
</cp:coreProperties>
</file>